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309" r:id="rId3"/>
    <p:sldId id="270" r:id="rId4"/>
    <p:sldId id="295" r:id="rId5"/>
    <p:sldId id="294" r:id="rId6"/>
    <p:sldId id="317" r:id="rId7"/>
    <p:sldId id="293" r:id="rId8"/>
    <p:sldId id="326" r:id="rId9"/>
    <p:sldId id="322" r:id="rId10"/>
    <p:sldId id="285" r:id="rId11"/>
    <p:sldId id="256" r:id="rId12"/>
    <p:sldId id="310" r:id="rId13"/>
    <p:sldId id="323" r:id="rId14"/>
    <p:sldId id="311" r:id="rId15"/>
    <p:sldId id="325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40507436570493"/>
          <c:y val="5.1400554097404488E-2"/>
          <c:w val="0.8010393700787406"/>
          <c:h val="0.83238407699037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Лист1!$D$9</c:f>
              <c:strCache>
                <c:ptCount val="1"/>
                <c:pt idx="0">
                  <c:v>Кол-во ДМ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Лист1!$C$10:$C$11</c:f>
              <c:numCache>
                <c:formatCode>General</c:formatCode>
                <c:ptCount val="2"/>
                <c:pt idx="0">
                  <c:v>2015</c:v>
                </c:pt>
                <c:pt idx="1">
                  <c:v>2315</c:v>
                </c:pt>
              </c:numCache>
            </c:numRef>
          </c:cat>
          <c:val>
            <c:numRef>
              <c:f>Лист1!$D$10:$D$11</c:f>
              <c:numCache>
                <c:formatCode>General</c:formatCode>
                <c:ptCount val="2"/>
                <c:pt idx="0">
                  <c:v>13000</c:v>
                </c:pt>
                <c:pt idx="1">
                  <c:v>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C-478E-9D3C-5E7B0C669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90912"/>
        <c:axId val="68392448"/>
      </c:lineChart>
      <c:catAx>
        <c:axId val="68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68392448"/>
        <c:crosses val="autoZero"/>
        <c:auto val="1"/>
        <c:lblAlgn val="ctr"/>
        <c:lblOffset val="100"/>
        <c:noMultiLvlLbl val="0"/>
      </c:catAx>
      <c:valAx>
        <c:axId val="6839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Количество дождевальных машин, шт.</a:t>
                </a:r>
              </a:p>
            </c:rich>
          </c:tx>
          <c:layout>
            <c:manualLayout>
              <c:xMode val="edge"/>
              <c:yMode val="edge"/>
              <c:x val="4.6400034487483123E-2"/>
              <c:y val="0.1803908828479105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909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796EF-A775-4271-9B24-23BB7577BF83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4319F-CFAD-4E3D-A7B8-52405730CBD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Экономическая</a:t>
          </a:r>
        </a:p>
      </dgm:t>
    </dgm:pt>
    <dgm:pt modelId="{D1E63301-C361-40E8-AAB8-C63DE89E7671}" type="parTrans" cxnId="{29153B15-5AC9-4044-9CDD-5003EBA135A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884C461-D3E1-4B80-A649-46CEDF25E381}" type="sibTrans" cxnId="{29153B15-5AC9-4044-9CDD-5003EBA135A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9A85AE6-41FE-4E61-839E-F2EFAF5766F3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Обеспечение устойчивого роста сельской экономики и повышение эффективности сельского хозяйства</a:t>
          </a:r>
        </a:p>
      </dgm:t>
    </dgm:pt>
    <dgm:pt modelId="{19F949D7-957A-44CA-80DF-E93308706998}" type="parTrans" cxnId="{6C0E5672-964C-45EB-8B8A-A61D1538737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E0183E1-C2CD-48BE-A794-885C337C8F96}" type="sibTrans" cxnId="{6C0E5672-964C-45EB-8B8A-A61D1538737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C92677-C19D-40C1-88EA-FD92A0BED038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Социальная</a:t>
          </a:r>
        </a:p>
      </dgm:t>
    </dgm:pt>
    <dgm:pt modelId="{F34C85A2-79AA-4A8C-9DAD-A8AE72F48E07}" type="parTrans" cxnId="{5B505697-936F-4FD6-A154-C1376DDF23E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CD1D8EF-72EB-40A0-BD9E-130FD78A23AA}" type="sibTrans" cxnId="{5B505697-936F-4FD6-A154-C1376DDF23E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3C43201-A05A-40C8-B6C1-A7B18CCE325E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Повышение уровня и качества жизни сельского населения, сохранение и приумножение культурного потенциала села</a:t>
          </a:r>
        </a:p>
      </dgm:t>
    </dgm:pt>
    <dgm:pt modelId="{14633A28-20E2-4BFA-9715-CD8A81D2D1CF}" type="parTrans" cxnId="{C8A2DE5E-1315-453B-96DA-79425B20CF6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E19FFD3-7BC2-458E-A517-5A8CD2C8A318}" type="sibTrans" cxnId="{C8A2DE5E-1315-453B-96DA-79425B20CF6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317CE4D-D964-4946-A0C0-6B1ED950ACD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Природно-экологическая</a:t>
          </a:r>
        </a:p>
      </dgm:t>
    </dgm:pt>
    <dgm:pt modelId="{DB451BAF-5154-466E-B2BD-46A1D4514541}" type="parTrans" cxnId="{3625B61A-BE7D-43C9-B2AA-3D29F852922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3EB4CA8-F327-4E04-BF2B-B0177FD44570}" type="sibTrans" cxnId="{3625B61A-BE7D-43C9-B2AA-3D29F852922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DB10F6C-0EFC-49DA-94E3-381FECC49D81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Обеспечение естественного развития экосистем, сохранение и восстановление уникальных природных комплексов при решении территориальных проблем</a:t>
          </a:r>
        </a:p>
      </dgm:t>
    </dgm:pt>
    <dgm:pt modelId="{C3261844-A6BC-47EA-9BEA-10B9CE76F1C7}" type="parTrans" cxnId="{82B200B5-2C48-403D-BE1D-B9ED1DCE40C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B546FEF-6842-483E-A989-6B0D90F3A29B}" type="sibTrans" cxnId="{82B200B5-2C48-403D-BE1D-B9ED1DCE40C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8C14D5E-9B42-468F-8F88-353F13F17576}" type="pres">
      <dgm:prSet presAssocID="{EDD796EF-A775-4271-9B24-23BB7577BF83}" presName="Name0" presStyleCnt="0">
        <dgm:presLayoutVars>
          <dgm:dir/>
          <dgm:animLvl val="lvl"/>
          <dgm:resizeHandles val="exact"/>
        </dgm:presLayoutVars>
      </dgm:prSet>
      <dgm:spPr/>
    </dgm:pt>
    <dgm:pt modelId="{23315880-AA0D-4DCD-B949-5F6C1CCBDF2C}" type="pres">
      <dgm:prSet presAssocID="{A804319F-CFAD-4E3D-A7B8-52405730CBD9}" presName="linNode" presStyleCnt="0"/>
      <dgm:spPr/>
    </dgm:pt>
    <dgm:pt modelId="{B4701805-9A17-4F02-86E8-91A28781D94D}" type="pres">
      <dgm:prSet presAssocID="{A804319F-CFAD-4E3D-A7B8-52405730CB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E8AA57-E433-4180-8703-BBC6DE7C2837}" type="pres">
      <dgm:prSet presAssocID="{A804319F-CFAD-4E3D-A7B8-52405730CBD9}" presName="descendantText" presStyleLbl="alignAccFollowNode1" presStyleIdx="0" presStyleCnt="3">
        <dgm:presLayoutVars>
          <dgm:bulletEnabled val="1"/>
        </dgm:presLayoutVars>
      </dgm:prSet>
      <dgm:spPr/>
    </dgm:pt>
    <dgm:pt modelId="{F12D565C-E060-4208-B4B1-71CF2C426116}" type="pres">
      <dgm:prSet presAssocID="{8884C461-D3E1-4B80-A649-46CEDF25E381}" presName="sp" presStyleCnt="0"/>
      <dgm:spPr/>
    </dgm:pt>
    <dgm:pt modelId="{27ABA65A-84FC-4581-A7D0-E94B7CE50AF5}" type="pres">
      <dgm:prSet presAssocID="{CCC92677-C19D-40C1-88EA-FD92A0BED038}" presName="linNode" presStyleCnt="0"/>
      <dgm:spPr/>
    </dgm:pt>
    <dgm:pt modelId="{60B0E496-8D55-42EA-B060-58AB9122BF46}" type="pres">
      <dgm:prSet presAssocID="{CCC92677-C19D-40C1-88EA-FD92A0BED03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1DCBE19-1625-4DE2-97D2-3736D09BDC11}" type="pres">
      <dgm:prSet presAssocID="{CCC92677-C19D-40C1-88EA-FD92A0BED038}" presName="descendantText" presStyleLbl="alignAccFollowNode1" presStyleIdx="1" presStyleCnt="3">
        <dgm:presLayoutVars>
          <dgm:bulletEnabled val="1"/>
        </dgm:presLayoutVars>
      </dgm:prSet>
      <dgm:spPr/>
    </dgm:pt>
    <dgm:pt modelId="{9F6E28CE-F2C8-4955-9D2D-335837FA57DF}" type="pres">
      <dgm:prSet presAssocID="{9CD1D8EF-72EB-40A0-BD9E-130FD78A23AA}" presName="sp" presStyleCnt="0"/>
      <dgm:spPr/>
    </dgm:pt>
    <dgm:pt modelId="{5944F8AD-6C69-411A-A00F-151B8F540659}" type="pres">
      <dgm:prSet presAssocID="{5317CE4D-D964-4946-A0C0-6B1ED950ACDD}" presName="linNode" presStyleCnt="0"/>
      <dgm:spPr/>
    </dgm:pt>
    <dgm:pt modelId="{1CD3B3B7-581E-4E78-8B34-81D4AE3C93C6}" type="pres">
      <dgm:prSet presAssocID="{5317CE4D-D964-4946-A0C0-6B1ED950ACD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8E1A74B-34B5-4208-B8B5-1FE814084818}" type="pres">
      <dgm:prSet presAssocID="{5317CE4D-D964-4946-A0C0-6B1ED950ACDD}" presName="descendantText" presStyleLbl="alignAccFollowNode1" presStyleIdx="2" presStyleCnt="3" custScaleY="186340">
        <dgm:presLayoutVars>
          <dgm:bulletEnabled val="1"/>
        </dgm:presLayoutVars>
      </dgm:prSet>
      <dgm:spPr/>
    </dgm:pt>
  </dgm:ptLst>
  <dgm:cxnLst>
    <dgm:cxn modelId="{29153B15-5AC9-4044-9CDD-5003EBA135A4}" srcId="{EDD796EF-A775-4271-9B24-23BB7577BF83}" destId="{A804319F-CFAD-4E3D-A7B8-52405730CBD9}" srcOrd="0" destOrd="0" parTransId="{D1E63301-C361-40E8-AAB8-C63DE89E7671}" sibTransId="{8884C461-D3E1-4B80-A649-46CEDF25E381}"/>
    <dgm:cxn modelId="{3625B61A-BE7D-43C9-B2AA-3D29F8529220}" srcId="{EDD796EF-A775-4271-9B24-23BB7577BF83}" destId="{5317CE4D-D964-4946-A0C0-6B1ED950ACDD}" srcOrd="2" destOrd="0" parTransId="{DB451BAF-5154-466E-B2BD-46A1D4514541}" sibTransId="{23EB4CA8-F327-4E04-BF2B-B0177FD44570}"/>
    <dgm:cxn modelId="{2CF1141D-3F08-4394-A2C4-09185F447970}" type="presOf" srcId="{EDD796EF-A775-4271-9B24-23BB7577BF83}" destId="{A8C14D5E-9B42-468F-8F88-353F13F17576}" srcOrd="0" destOrd="0" presId="urn:microsoft.com/office/officeart/2005/8/layout/vList5"/>
    <dgm:cxn modelId="{E9B6CE2F-D124-43A0-AFD3-DAF4B9E014AB}" type="presOf" srcId="{5317CE4D-D964-4946-A0C0-6B1ED950ACDD}" destId="{1CD3B3B7-581E-4E78-8B34-81D4AE3C93C6}" srcOrd="0" destOrd="0" presId="urn:microsoft.com/office/officeart/2005/8/layout/vList5"/>
    <dgm:cxn modelId="{C8A2DE5E-1315-453B-96DA-79425B20CF6D}" srcId="{CCC92677-C19D-40C1-88EA-FD92A0BED038}" destId="{73C43201-A05A-40C8-B6C1-A7B18CCE325E}" srcOrd="0" destOrd="0" parTransId="{14633A28-20E2-4BFA-9715-CD8A81D2D1CF}" sibTransId="{7E19FFD3-7BC2-458E-A517-5A8CD2C8A318}"/>
    <dgm:cxn modelId="{6C0E5672-964C-45EB-8B8A-A61D15387377}" srcId="{A804319F-CFAD-4E3D-A7B8-52405730CBD9}" destId="{59A85AE6-41FE-4E61-839E-F2EFAF5766F3}" srcOrd="0" destOrd="0" parTransId="{19F949D7-957A-44CA-80DF-E93308706998}" sibTransId="{AE0183E1-C2CD-48BE-A794-885C337C8F96}"/>
    <dgm:cxn modelId="{8641D457-EBC6-4F2D-BB5F-3B3BAE22DED5}" type="presOf" srcId="{73C43201-A05A-40C8-B6C1-A7B18CCE325E}" destId="{21DCBE19-1625-4DE2-97D2-3736D09BDC11}" srcOrd="0" destOrd="0" presId="urn:microsoft.com/office/officeart/2005/8/layout/vList5"/>
    <dgm:cxn modelId="{4CFEBE85-0BF0-4CA4-8C22-D6DA867D41ED}" type="presOf" srcId="{59A85AE6-41FE-4E61-839E-F2EFAF5766F3}" destId="{3AE8AA57-E433-4180-8703-BBC6DE7C2837}" srcOrd="0" destOrd="0" presId="urn:microsoft.com/office/officeart/2005/8/layout/vList5"/>
    <dgm:cxn modelId="{5B505697-936F-4FD6-A154-C1376DDF23E6}" srcId="{EDD796EF-A775-4271-9B24-23BB7577BF83}" destId="{CCC92677-C19D-40C1-88EA-FD92A0BED038}" srcOrd="1" destOrd="0" parTransId="{F34C85A2-79AA-4A8C-9DAD-A8AE72F48E07}" sibTransId="{9CD1D8EF-72EB-40A0-BD9E-130FD78A23AA}"/>
    <dgm:cxn modelId="{CB1EA8AD-B894-464C-A943-097B46CA6008}" type="presOf" srcId="{A804319F-CFAD-4E3D-A7B8-52405730CBD9}" destId="{B4701805-9A17-4F02-86E8-91A28781D94D}" srcOrd="0" destOrd="0" presId="urn:microsoft.com/office/officeart/2005/8/layout/vList5"/>
    <dgm:cxn modelId="{82B200B5-2C48-403D-BE1D-B9ED1DCE40C1}" srcId="{5317CE4D-D964-4946-A0C0-6B1ED950ACDD}" destId="{5DB10F6C-0EFC-49DA-94E3-381FECC49D81}" srcOrd="0" destOrd="0" parTransId="{C3261844-A6BC-47EA-9BEA-10B9CE76F1C7}" sibTransId="{1B546FEF-6842-483E-A989-6B0D90F3A29B}"/>
    <dgm:cxn modelId="{324288B6-BB92-4D87-99A6-5D719AED8D62}" type="presOf" srcId="{CCC92677-C19D-40C1-88EA-FD92A0BED038}" destId="{60B0E496-8D55-42EA-B060-58AB9122BF46}" srcOrd="0" destOrd="0" presId="urn:microsoft.com/office/officeart/2005/8/layout/vList5"/>
    <dgm:cxn modelId="{B49589F7-8C05-40A6-BC44-F7F1AF672B4F}" type="presOf" srcId="{5DB10F6C-0EFC-49DA-94E3-381FECC49D81}" destId="{88E1A74B-34B5-4208-B8B5-1FE814084818}" srcOrd="0" destOrd="0" presId="urn:microsoft.com/office/officeart/2005/8/layout/vList5"/>
    <dgm:cxn modelId="{CD21438E-051F-4771-B2D3-35098B98F10C}" type="presParOf" srcId="{A8C14D5E-9B42-468F-8F88-353F13F17576}" destId="{23315880-AA0D-4DCD-B949-5F6C1CCBDF2C}" srcOrd="0" destOrd="0" presId="urn:microsoft.com/office/officeart/2005/8/layout/vList5"/>
    <dgm:cxn modelId="{53AA57E2-3CD8-4541-BC23-571C10669E19}" type="presParOf" srcId="{23315880-AA0D-4DCD-B949-5F6C1CCBDF2C}" destId="{B4701805-9A17-4F02-86E8-91A28781D94D}" srcOrd="0" destOrd="0" presId="urn:microsoft.com/office/officeart/2005/8/layout/vList5"/>
    <dgm:cxn modelId="{B45E28F7-44E2-4BF9-9B90-706B90ACECE7}" type="presParOf" srcId="{23315880-AA0D-4DCD-B949-5F6C1CCBDF2C}" destId="{3AE8AA57-E433-4180-8703-BBC6DE7C2837}" srcOrd="1" destOrd="0" presId="urn:microsoft.com/office/officeart/2005/8/layout/vList5"/>
    <dgm:cxn modelId="{70DE3080-3BCA-4366-8AE2-DBE455AB2CED}" type="presParOf" srcId="{A8C14D5E-9B42-468F-8F88-353F13F17576}" destId="{F12D565C-E060-4208-B4B1-71CF2C426116}" srcOrd="1" destOrd="0" presId="urn:microsoft.com/office/officeart/2005/8/layout/vList5"/>
    <dgm:cxn modelId="{7D294F76-8932-4318-98D8-D2ED6C37BFCC}" type="presParOf" srcId="{A8C14D5E-9B42-468F-8F88-353F13F17576}" destId="{27ABA65A-84FC-4581-A7D0-E94B7CE50AF5}" srcOrd="2" destOrd="0" presId="urn:microsoft.com/office/officeart/2005/8/layout/vList5"/>
    <dgm:cxn modelId="{ABEF813E-228A-47FE-B017-7DF55FD1D4E3}" type="presParOf" srcId="{27ABA65A-84FC-4581-A7D0-E94B7CE50AF5}" destId="{60B0E496-8D55-42EA-B060-58AB9122BF46}" srcOrd="0" destOrd="0" presId="urn:microsoft.com/office/officeart/2005/8/layout/vList5"/>
    <dgm:cxn modelId="{499C110D-A108-4E06-B3F1-11FE3BEACF0A}" type="presParOf" srcId="{27ABA65A-84FC-4581-A7D0-E94B7CE50AF5}" destId="{21DCBE19-1625-4DE2-97D2-3736D09BDC11}" srcOrd="1" destOrd="0" presId="urn:microsoft.com/office/officeart/2005/8/layout/vList5"/>
    <dgm:cxn modelId="{C194A203-B049-47B1-9896-F0C1839B921F}" type="presParOf" srcId="{A8C14D5E-9B42-468F-8F88-353F13F17576}" destId="{9F6E28CE-F2C8-4955-9D2D-335837FA57DF}" srcOrd="3" destOrd="0" presId="urn:microsoft.com/office/officeart/2005/8/layout/vList5"/>
    <dgm:cxn modelId="{D6181604-3A4C-4AB0-B601-6FB3FEBA4D1F}" type="presParOf" srcId="{A8C14D5E-9B42-468F-8F88-353F13F17576}" destId="{5944F8AD-6C69-411A-A00F-151B8F540659}" srcOrd="4" destOrd="0" presId="urn:microsoft.com/office/officeart/2005/8/layout/vList5"/>
    <dgm:cxn modelId="{C0B192B5-A5D7-40D2-A60E-E7A70E72F77D}" type="presParOf" srcId="{5944F8AD-6C69-411A-A00F-151B8F540659}" destId="{1CD3B3B7-581E-4E78-8B34-81D4AE3C93C6}" srcOrd="0" destOrd="0" presId="urn:microsoft.com/office/officeart/2005/8/layout/vList5"/>
    <dgm:cxn modelId="{3863922C-3835-4FC0-96AC-05571EABE16F}" type="presParOf" srcId="{5944F8AD-6C69-411A-A00F-151B8F540659}" destId="{88E1A74B-34B5-4208-B8B5-1FE8140848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B77B0-B3A9-4F84-8805-6CDBEAF741A9}" type="doc">
      <dgm:prSet loTypeId="urn:microsoft.com/office/officeart/2005/8/layout/gear1" loCatId="cycle" qsTypeId="urn:microsoft.com/office/officeart/2005/8/quickstyle/3d1" qsCatId="3D" csTypeId="urn:microsoft.com/office/officeart/2005/8/colors/accent3_2" csCatId="accent3" phldr="1"/>
      <dgm:spPr/>
    </dgm:pt>
    <dgm:pt modelId="{E729E000-A689-49FE-8BF5-F70D297E928B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Внебюджетные инвестиции</a:t>
          </a:r>
        </a:p>
      </dgm:t>
    </dgm:pt>
    <dgm:pt modelId="{A94FE4E2-D9C6-4384-B0E9-A00084F5B39C}" type="parTrans" cxnId="{C927D63A-5EB1-4C93-B140-9A7841255C66}">
      <dgm:prSet/>
      <dgm:spPr/>
      <dgm:t>
        <a:bodyPr/>
        <a:lstStyle/>
        <a:p>
          <a:endParaRPr lang="ru-RU"/>
        </a:p>
      </dgm:t>
    </dgm:pt>
    <dgm:pt modelId="{0214ECFC-E395-40CE-9474-A1A490EF95F6}" type="sibTrans" cxnId="{C927D63A-5EB1-4C93-B140-9A7841255C66}">
      <dgm:prSet/>
      <dgm:spPr/>
      <dgm:t>
        <a:bodyPr anchor="b" anchorCtr="1"/>
        <a:lstStyle/>
        <a:p>
          <a:endParaRPr lang="ru-RU"/>
        </a:p>
      </dgm:t>
    </dgm:pt>
    <dgm:pt modelId="{A31BBD1F-3D72-4C7B-B974-17C35B629715}" type="pres">
      <dgm:prSet presAssocID="{3DBB77B0-B3A9-4F84-8805-6CDBEAF741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CA5D6C9-B314-4716-ABE7-3359BB13D4BD}" type="pres">
      <dgm:prSet presAssocID="{E729E000-A689-49FE-8BF5-F70D297E928B}" presName="gear1" presStyleLbl="node1" presStyleIdx="0" presStyleCnt="1" custScaleX="89253" custScaleY="72786" custLinFactNeighborX="41758" custLinFactNeighborY="3141">
        <dgm:presLayoutVars>
          <dgm:chMax val="1"/>
          <dgm:bulletEnabled val="1"/>
        </dgm:presLayoutVars>
      </dgm:prSet>
      <dgm:spPr/>
    </dgm:pt>
    <dgm:pt modelId="{5694C011-3B06-4FD4-A0F1-B9CB29093312}" type="pres">
      <dgm:prSet presAssocID="{E729E000-A689-49FE-8BF5-F70D297E928B}" presName="gear1srcNode" presStyleLbl="node1" presStyleIdx="0" presStyleCnt="1"/>
      <dgm:spPr/>
    </dgm:pt>
    <dgm:pt modelId="{3002765A-8C1A-4FC2-8104-78A4A4EB434A}" type="pres">
      <dgm:prSet presAssocID="{E729E000-A689-49FE-8BF5-F70D297E928B}" presName="gear1dstNode" presStyleLbl="node1" presStyleIdx="0" presStyleCnt="1"/>
      <dgm:spPr/>
    </dgm:pt>
    <dgm:pt modelId="{0C1C8992-30D1-443F-949F-B3249AEBCE23}" type="pres">
      <dgm:prSet presAssocID="{0214ECFC-E395-40CE-9474-A1A490EF95F6}" presName="connector1" presStyleLbl="sibTrans2D1" presStyleIdx="0" presStyleCnt="1" custFlipVert="1" custScaleX="13861" custScaleY="27245" custLinFactNeighborX="-63433" custLinFactNeighborY="10599"/>
      <dgm:spPr/>
    </dgm:pt>
  </dgm:ptLst>
  <dgm:cxnLst>
    <dgm:cxn modelId="{BB1A1C2A-1E40-4E3C-BE6C-007B201F18D5}" type="presOf" srcId="{E729E000-A689-49FE-8BF5-F70D297E928B}" destId="{ECA5D6C9-B314-4716-ABE7-3359BB13D4BD}" srcOrd="0" destOrd="0" presId="urn:microsoft.com/office/officeart/2005/8/layout/gear1"/>
    <dgm:cxn modelId="{C927D63A-5EB1-4C93-B140-9A7841255C66}" srcId="{3DBB77B0-B3A9-4F84-8805-6CDBEAF741A9}" destId="{E729E000-A689-49FE-8BF5-F70D297E928B}" srcOrd="0" destOrd="0" parTransId="{A94FE4E2-D9C6-4384-B0E9-A00084F5B39C}" sibTransId="{0214ECFC-E395-40CE-9474-A1A490EF95F6}"/>
    <dgm:cxn modelId="{1FDFE76D-9F85-4E55-B15A-A8187C2B890C}" type="presOf" srcId="{3DBB77B0-B3A9-4F84-8805-6CDBEAF741A9}" destId="{A31BBD1F-3D72-4C7B-B974-17C35B629715}" srcOrd="0" destOrd="0" presId="urn:microsoft.com/office/officeart/2005/8/layout/gear1"/>
    <dgm:cxn modelId="{B4F125AB-1115-4598-B40D-F4653E300088}" type="presOf" srcId="{0214ECFC-E395-40CE-9474-A1A490EF95F6}" destId="{0C1C8992-30D1-443F-949F-B3249AEBCE23}" srcOrd="0" destOrd="0" presId="urn:microsoft.com/office/officeart/2005/8/layout/gear1"/>
    <dgm:cxn modelId="{2CDF84C4-24BE-409F-907A-C5CD58BB7B6A}" type="presOf" srcId="{E729E000-A689-49FE-8BF5-F70D297E928B}" destId="{5694C011-3B06-4FD4-A0F1-B9CB29093312}" srcOrd="1" destOrd="0" presId="urn:microsoft.com/office/officeart/2005/8/layout/gear1"/>
    <dgm:cxn modelId="{898793C4-31A2-4BC9-821F-73CAECBEF667}" type="presOf" srcId="{E729E000-A689-49FE-8BF5-F70D297E928B}" destId="{3002765A-8C1A-4FC2-8104-78A4A4EB434A}" srcOrd="2" destOrd="0" presId="urn:microsoft.com/office/officeart/2005/8/layout/gear1"/>
    <dgm:cxn modelId="{F35AFFA3-8BEA-4651-A79F-55DBF430F94B}" type="presParOf" srcId="{A31BBD1F-3D72-4C7B-B974-17C35B629715}" destId="{ECA5D6C9-B314-4716-ABE7-3359BB13D4BD}" srcOrd="0" destOrd="0" presId="urn:microsoft.com/office/officeart/2005/8/layout/gear1"/>
    <dgm:cxn modelId="{AC0534E8-A378-4230-AA72-99A641813893}" type="presParOf" srcId="{A31BBD1F-3D72-4C7B-B974-17C35B629715}" destId="{5694C011-3B06-4FD4-A0F1-B9CB29093312}" srcOrd="1" destOrd="0" presId="urn:microsoft.com/office/officeart/2005/8/layout/gear1"/>
    <dgm:cxn modelId="{B163A4DA-2DBA-4AE6-B13F-46F4BD8F634B}" type="presParOf" srcId="{A31BBD1F-3D72-4C7B-B974-17C35B629715}" destId="{3002765A-8C1A-4FC2-8104-78A4A4EB434A}" srcOrd="2" destOrd="0" presId="urn:microsoft.com/office/officeart/2005/8/layout/gear1"/>
    <dgm:cxn modelId="{DEF512BC-E1BE-4DAC-A966-20879545508B}" type="presParOf" srcId="{A31BBD1F-3D72-4C7B-B974-17C35B629715}" destId="{0C1C8992-30D1-443F-949F-B3249AEBCE2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031EB-7A9C-4412-9B10-857CD57B1B66}" type="doc">
      <dgm:prSet loTypeId="urn:microsoft.com/office/officeart/2005/8/layout/gear1" loCatId="process" qsTypeId="urn:microsoft.com/office/officeart/2005/8/quickstyle/3d3" qsCatId="3D" csTypeId="urn:microsoft.com/office/officeart/2005/8/colors/colorful3" csCatId="colorful" phldr="1"/>
      <dgm:spPr/>
    </dgm:pt>
    <dgm:pt modelId="{2788EB0C-FA00-4693-89F4-783918E18E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мелиоративным фондом страны</a:t>
          </a:r>
        </a:p>
      </dgm:t>
    </dgm:pt>
    <dgm:pt modelId="{05BCCE6A-9508-41C5-9F1A-EED42F3BB264}" type="parTrans" cxnId="{9CE5F23C-243C-4ECB-B8A3-9CD30BBE2550}">
      <dgm:prSet/>
      <dgm:spPr/>
      <dgm:t>
        <a:bodyPr/>
        <a:lstStyle/>
        <a:p>
          <a:endParaRPr lang="ru-RU"/>
        </a:p>
      </dgm:t>
    </dgm:pt>
    <dgm:pt modelId="{F3143D80-24CE-4CC6-883D-1B9AFF226303}" type="sibTrans" cxnId="{9CE5F23C-243C-4ECB-B8A3-9CD30BBE2550}">
      <dgm:prSet/>
      <dgm:spPr/>
      <dgm:t>
        <a:bodyPr/>
        <a:lstStyle/>
        <a:p>
          <a:endParaRPr lang="ru-RU"/>
        </a:p>
      </dgm:t>
    </dgm:pt>
    <dgm:pt modelId="{FF9C98EE-8F84-4C6E-91D5-A5E01BEC5E1B}">
      <dgm:prSet phldrT="[Текст]"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Региональ-ные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ресурсы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237C9-2007-45D3-A038-C3DFF8DC83FD}" type="parTrans" cxnId="{4B69F6E3-8133-482F-8D8E-26F7674DF67D}">
      <dgm:prSet/>
      <dgm:spPr/>
      <dgm:t>
        <a:bodyPr/>
        <a:lstStyle/>
        <a:p>
          <a:endParaRPr lang="ru-RU"/>
        </a:p>
      </dgm:t>
    </dgm:pt>
    <dgm:pt modelId="{11A3DEE4-E32F-4831-8166-120A9A3030D4}" type="sibTrans" cxnId="{4B69F6E3-8133-482F-8D8E-26F7674DF67D}">
      <dgm:prSet/>
      <dgm:spPr/>
      <dgm:t>
        <a:bodyPr/>
        <a:lstStyle/>
        <a:p>
          <a:endParaRPr lang="ru-RU"/>
        </a:p>
      </dgm:t>
    </dgm:pt>
    <dgm:pt modelId="{C417CC47-0435-45E9-9C65-542AC198007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 ресурсы</a:t>
          </a:r>
        </a:p>
      </dgm:t>
    </dgm:pt>
    <dgm:pt modelId="{50B8CC56-6CB8-4BFC-A798-449E107FAAF4}" type="parTrans" cxnId="{81FE8FB1-C805-422B-82C6-DFC4225413E9}">
      <dgm:prSet/>
      <dgm:spPr/>
      <dgm:t>
        <a:bodyPr/>
        <a:lstStyle/>
        <a:p>
          <a:endParaRPr lang="ru-RU"/>
        </a:p>
      </dgm:t>
    </dgm:pt>
    <dgm:pt modelId="{8C4EA304-B9A7-462E-B279-0F8200D0A9A5}" type="sibTrans" cxnId="{81FE8FB1-C805-422B-82C6-DFC4225413E9}">
      <dgm:prSet/>
      <dgm:spPr/>
      <dgm:t>
        <a:bodyPr/>
        <a:lstStyle/>
        <a:p>
          <a:endParaRPr lang="ru-RU"/>
        </a:p>
      </dgm:t>
    </dgm:pt>
    <dgm:pt modelId="{A5679ED2-ABEB-4E4A-ADFD-9F92D8B69826}" type="pres">
      <dgm:prSet presAssocID="{7B3031EB-7A9C-4412-9B10-857CD57B1B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77CBFB-E16C-4485-97BB-290AE3F3BD93}" type="pres">
      <dgm:prSet presAssocID="{2788EB0C-FA00-4693-89F4-783918E18EE7}" presName="gear1" presStyleLbl="node1" presStyleIdx="0" presStyleCnt="3" custLinFactNeighborX="-30177" custLinFactNeighborY="-81818">
        <dgm:presLayoutVars>
          <dgm:chMax val="1"/>
          <dgm:bulletEnabled val="1"/>
        </dgm:presLayoutVars>
      </dgm:prSet>
      <dgm:spPr/>
    </dgm:pt>
    <dgm:pt modelId="{BE008EA7-46FF-4543-901C-9CA0E6256A54}" type="pres">
      <dgm:prSet presAssocID="{2788EB0C-FA00-4693-89F4-783918E18EE7}" presName="gear1srcNode" presStyleLbl="node1" presStyleIdx="0" presStyleCnt="3"/>
      <dgm:spPr/>
    </dgm:pt>
    <dgm:pt modelId="{2AACF2ED-687D-46B0-884C-91A232C0EE2D}" type="pres">
      <dgm:prSet presAssocID="{2788EB0C-FA00-4693-89F4-783918E18EE7}" presName="gear1dstNode" presStyleLbl="node1" presStyleIdx="0" presStyleCnt="3"/>
      <dgm:spPr/>
    </dgm:pt>
    <dgm:pt modelId="{8A18D8AE-0B16-4DAD-B4B9-9A591F2E6859}" type="pres">
      <dgm:prSet presAssocID="{FF9C98EE-8F84-4C6E-91D5-A5E01BEC5E1B}" presName="gear2" presStyleLbl="node1" presStyleIdx="1" presStyleCnt="3" custLinFactNeighborX="-20840" custLinFactNeighborY="10764">
        <dgm:presLayoutVars>
          <dgm:chMax val="1"/>
          <dgm:bulletEnabled val="1"/>
        </dgm:presLayoutVars>
      </dgm:prSet>
      <dgm:spPr/>
    </dgm:pt>
    <dgm:pt modelId="{99380E06-D16A-4FA6-931C-099FA7B3C2CA}" type="pres">
      <dgm:prSet presAssocID="{FF9C98EE-8F84-4C6E-91D5-A5E01BEC5E1B}" presName="gear2srcNode" presStyleLbl="node1" presStyleIdx="1" presStyleCnt="3"/>
      <dgm:spPr/>
    </dgm:pt>
    <dgm:pt modelId="{06CCA569-3093-46B5-B2E6-69CE81442AEC}" type="pres">
      <dgm:prSet presAssocID="{FF9C98EE-8F84-4C6E-91D5-A5E01BEC5E1B}" presName="gear2dstNode" presStyleLbl="node1" presStyleIdx="1" presStyleCnt="3"/>
      <dgm:spPr/>
    </dgm:pt>
    <dgm:pt modelId="{078F9F30-8991-453A-A05F-3D19AC149585}" type="pres">
      <dgm:prSet presAssocID="{C417CC47-0435-45E9-9C65-542AC1980072}" presName="gear3" presStyleLbl="node1" presStyleIdx="2" presStyleCnt="3" custLinFactNeighborX="52770" custLinFactNeighborY="84364"/>
      <dgm:spPr/>
    </dgm:pt>
    <dgm:pt modelId="{406177DD-A13C-455C-A45F-57B08C96E84C}" type="pres">
      <dgm:prSet presAssocID="{C417CC47-0435-45E9-9C65-542AC198007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6775E12-33AD-4E67-9F0E-4F2C24F05F7E}" type="pres">
      <dgm:prSet presAssocID="{C417CC47-0435-45E9-9C65-542AC1980072}" presName="gear3srcNode" presStyleLbl="node1" presStyleIdx="2" presStyleCnt="3"/>
      <dgm:spPr/>
    </dgm:pt>
    <dgm:pt modelId="{82751D14-8D8B-465C-8741-F36FDC3779E4}" type="pres">
      <dgm:prSet presAssocID="{C417CC47-0435-45E9-9C65-542AC1980072}" presName="gear3dstNode" presStyleLbl="node1" presStyleIdx="2" presStyleCnt="3"/>
      <dgm:spPr/>
    </dgm:pt>
    <dgm:pt modelId="{2BE324CE-194B-40AA-8622-BADAC9E75979}" type="pres">
      <dgm:prSet presAssocID="{F3143D80-24CE-4CC6-883D-1B9AFF226303}" presName="connector1" presStyleLbl="sibTrans2D1" presStyleIdx="0" presStyleCnt="3" custAng="18370030" custFlipVert="0" custFlipHor="0" custScaleX="8083" custScaleY="14552" custLinFactNeighborX="-81413" custLinFactNeighborY="42448"/>
      <dgm:spPr/>
    </dgm:pt>
    <dgm:pt modelId="{953505D8-35A6-48AE-90AD-7ED1E6820D28}" type="pres">
      <dgm:prSet presAssocID="{11A3DEE4-E32F-4831-8166-120A9A3030D4}" presName="connector2" presStyleLbl="sibTrans2D1" presStyleIdx="1" presStyleCnt="3" custAng="21392402" custLinFactNeighborX="-15901" custLinFactNeighborY="15148"/>
      <dgm:spPr/>
    </dgm:pt>
    <dgm:pt modelId="{A79B0903-4546-4644-9BFD-DC3399722303}" type="pres">
      <dgm:prSet presAssocID="{8C4EA304-B9A7-462E-B279-0F8200D0A9A5}" presName="connector3" presStyleLbl="sibTrans2D1" presStyleIdx="2" presStyleCnt="3" custAng="675787" custLinFactNeighborX="-5179" custLinFactNeighborY="-6264"/>
      <dgm:spPr/>
    </dgm:pt>
  </dgm:ptLst>
  <dgm:cxnLst>
    <dgm:cxn modelId="{9CE5F23C-243C-4ECB-B8A3-9CD30BBE2550}" srcId="{7B3031EB-7A9C-4412-9B10-857CD57B1B66}" destId="{2788EB0C-FA00-4693-89F4-783918E18EE7}" srcOrd="0" destOrd="0" parTransId="{05BCCE6A-9508-41C5-9F1A-EED42F3BB264}" sibTransId="{F3143D80-24CE-4CC6-883D-1B9AFF226303}"/>
    <dgm:cxn modelId="{D14F033D-3F93-4CC3-8341-5CA7061BC030}" type="presOf" srcId="{7B3031EB-7A9C-4412-9B10-857CD57B1B66}" destId="{A5679ED2-ABEB-4E4A-ADFD-9F92D8B69826}" srcOrd="0" destOrd="0" presId="urn:microsoft.com/office/officeart/2005/8/layout/gear1"/>
    <dgm:cxn modelId="{6173985F-5A5C-41E1-A908-3B8EB75F8B43}" type="presOf" srcId="{C417CC47-0435-45E9-9C65-542AC1980072}" destId="{406177DD-A13C-455C-A45F-57B08C96E84C}" srcOrd="1" destOrd="0" presId="urn:microsoft.com/office/officeart/2005/8/layout/gear1"/>
    <dgm:cxn modelId="{4A731164-7E59-4CC4-8299-2CF27C13F9E4}" type="presOf" srcId="{C417CC47-0435-45E9-9C65-542AC1980072}" destId="{E6775E12-33AD-4E67-9F0E-4F2C24F05F7E}" srcOrd="2" destOrd="0" presId="urn:microsoft.com/office/officeart/2005/8/layout/gear1"/>
    <dgm:cxn modelId="{51F15469-A8C2-4DD8-A093-DAF397B7DF35}" type="presOf" srcId="{C417CC47-0435-45E9-9C65-542AC1980072}" destId="{82751D14-8D8B-465C-8741-F36FDC3779E4}" srcOrd="3" destOrd="0" presId="urn:microsoft.com/office/officeart/2005/8/layout/gear1"/>
    <dgm:cxn modelId="{59B0C94A-D9BA-464D-AC62-3859F3F4D8FE}" type="presOf" srcId="{FF9C98EE-8F84-4C6E-91D5-A5E01BEC5E1B}" destId="{06CCA569-3093-46B5-B2E6-69CE81442AEC}" srcOrd="2" destOrd="0" presId="urn:microsoft.com/office/officeart/2005/8/layout/gear1"/>
    <dgm:cxn modelId="{D4669F56-BBBD-48DF-B4C7-B258D9BAF8A8}" type="presOf" srcId="{11A3DEE4-E32F-4831-8166-120A9A3030D4}" destId="{953505D8-35A6-48AE-90AD-7ED1E6820D28}" srcOrd="0" destOrd="0" presId="urn:microsoft.com/office/officeart/2005/8/layout/gear1"/>
    <dgm:cxn modelId="{BBFA338D-3CCE-437A-9AA5-174F281FB2AC}" type="presOf" srcId="{8C4EA304-B9A7-462E-B279-0F8200D0A9A5}" destId="{A79B0903-4546-4644-9BFD-DC3399722303}" srcOrd="0" destOrd="0" presId="urn:microsoft.com/office/officeart/2005/8/layout/gear1"/>
    <dgm:cxn modelId="{81FE8FB1-C805-422B-82C6-DFC4225413E9}" srcId="{7B3031EB-7A9C-4412-9B10-857CD57B1B66}" destId="{C417CC47-0435-45E9-9C65-542AC1980072}" srcOrd="2" destOrd="0" parTransId="{50B8CC56-6CB8-4BFC-A798-449E107FAAF4}" sibTransId="{8C4EA304-B9A7-462E-B279-0F8200D0A9A5}"/>
    <dgm:cxn modelId="{9AC6BEBC-E2AB-4313-9257-BCFE1181BC08}" type="presOf" srcId="{2788EB0C-FA00-4693-89F4-783918E18EE7}" destId="{2AACF2ED-687D-46B0-884C-91A232C0EE2D}" srcOrd="2" destOrd="0" presId="urn:microsoft.com/office/officeart/2005/8/layout/gear1"/>
    <dgm:cxn modelId="{A65A2DBD-2C90-4C87-9952-1ADE12BE4719}" type="presOf" srcId="{FF9C98EE-8F84-4C6E-91D5-A5E01BEC5E1B}" destId="{8A18D8AE-0B16-4DAD-B4B9-9A591F2E6859}" srcOrd="0" destOrd="0" presId="urn:microsoft.com/office/officeart/2005/8/layout/gear1"/>
    <dgm:cxn modelId="{0F9B64C2-BE40-4A7A-955B-06E50A06BCCE}" type="presOf" srcId="{FF9C98EE-8F84-4C6E-91D5-A5E01BEC5E1B}" destId="{99380E06-D16A-4FA6-931C-099FA7B3C2CA}" srcOrd="1" destOrd="0" presId="urn:microsoft.com/office/officeart/2005/8/layout/gear1"/>
    <dgm:cxn modelId="{476D33C5-C8D1-4FE3-830C-9A22C9620595}" type="presOf" srcId="{C417CC47-0435-45E9-9C65-542AC1980072}" destId="{078F9F30-8991-453A-A05F-3D19AC149585}" srcOrd="0" destOrd="0" presId="urn:microsoft.com/office/officeart/2005/8/layout/gear1"/>
    <dgm:cxn modelId="{3CE937D7-4566-450B-828A-8FBDCD2D7639}" type="presOf" srcId="{F3143D80-24CE-4CC6-883D-1B9AFF226303}" destId="{2BE324CE-194B-40AA-8622-BADAC9E75979}" srcOrd="0" destOrd="0" presId="urn:microsoft.com/office/officeart/2005/8/layout/gear1"/>
    <dgm:cxn modelId="{4B69F6E3-8133-482F-8D8E-26F7674DF67D}" srcId="{7B3031EB-7A9C-4412-9B10-857CD57B1B66}" destId="{FF9C98EE-8F84-4C6E-91D5-A5E01BEC5E1B}" srcOrd="1" destOrd="0" parTransId="{398237C9-2007-45D3-A038-C3DFF8DC83FD}" sibTransId="{11A3DEE4-E32F-4831-8166-120A9A3030D4}"/>
    <dgm:cxn modelId="{28F31FF7-94A5-489D-B51F-0AF8E3861118}" type="presOf" srcId="{2788EB0C-FA00-4693-89F4-783918E18EE7}" destId="{8777CBFB-E16C-4485-97BB-290AE3F3BD93}" srcOrd="0" destOrd="0" presId="urn:microsoft.com/office/officeart/2005/8/layout/gear1"/>
    <dgm:cxn modelId="{711088FE-4EDA-49C0-BC5E-2EB1032EE0FD}" type="presOf" srcId="{2788EB0C-FA00-4693-89F4-783918E18EE7}" destId="{BE008EA7-46FF-4543-901C-9CA0E6256A54}" srcOrd="1" destOrd="0" presId="urn:microsoft.com/office/officeart/2005/8/layout/gear1"/>
    <dgm:cxn modelId="{376F9F2E-238B-4BF5-BFFB-24FDBEF72AA0}" type="presParOf" srcId="{A5679ED2-ABEB-4E4A-ADFD-9F92D8B69826}" destId="{8777CBFB-E16C-4485-97BB-290AE3F3BD93}" srcOrd="0" destOrd="0" presId="urn:microsoft.com/office/officeart/2005/8/layout/gear1"/>
    <dgm:cxn modelId="{7FD19E68-7F54-4410-AA5C-C7020A000416}" type="presParOf" srcId="{A5679ED2-ABEB-4E4A-ADFD-9F92D8B69826}" destId="{BE008EA7-46FF-4543-901C-9CA0E6256A54}" srcOrd="1" destOrd="0" presId="urn:microsoft.com/office/officeart/2005/8/layout/gear1"/>
    <dgm:cxn modelId="{3DCDDDB8-F358-4826-9A57-741F68D04246}" type="presParOf" srcId="{A5679ED2-ABEB-4E4A-ADFD-9F92D8B69826}" destId="{2AACF2ED-687D-46B0-884C-91A232C0EE2D}" srcOrd="2" destOrd="0" presId="urn:microsoft.com/office/officeart/2005/8/layout/gear1"/>
    <dgm:cxn modelId="{0948832A-2DC5-45E6-B72B-0932DF762D6B}" type="presParOf" srcId="{A5679ED2-ABEB-4E4A-ADFD-9F92D8B69826}" destId="{8A18D8AE-0B16-4DAD-B4B9-9A591F2E6859}" srcOrd="3" destOrd="0" presId="urn:microsoft.com/office/officeart/2005/8/layout/gear1"/>
    <dgm:cxn modelId="{7C7ADF2E-21E5-4B31-8F3A-8B2CED7F64FD}" type="presParOf" srcId="{A5679ED2-ABEB-4E4A-ADFD-9F92D8B69826}" destId="{99380E06-D16A-4FA6-931C-099FA7B3C2CA}" srcOrd="4" destOrd="0" presId="urn:microsoft.com/office/officeart/2005/8/layout/gear1"/>
    <dgm:cxn modelId="{6E0CB37F-2683-4038-B46C-E5D5279134C2}" type="presParOf" srcId="{A5679ED2-ABEB-4E4A-ADFD-9F92D8B69826}" destId="{06CCA569-3093-46B5-B2E6-69CE81442AEC}" srcOrd="5" destOrd="0" presId="urn:microsoft.com/office/officeart/2005/8/layout/gear1"/>
    <dgm:cxn modelId="{3858DEE0-A984-4980-B5CF-7E22F5DB38AB}" type="presParOf" srcId="{A5679ED2-ABEB-4E4A-ADFD-9F92D8B69826}" destId="{078F9F30-8991-453A-A05F-3D19AC149585}" srcOrd="6" destOrd="0" presId="urn:microsoft.com/office/officeart/2005/8/layout/gear1"/>
    <dgm:cxn modelId="{0428B68B-33C9-4E29-B002-DA98B534CA9F}" type="presParOf" srcId="{A5679ED2-ABEB-4E4A-ADFD-9F92D8B69826}" destId="{406177DD-A13C-455C-A45F-57B08C96E84C}" srcOrd="7" destOrd="0" presId="urn:microsoft.com/office/officeart/2005/8/layout/gear1"/>
    <dgm:cxn modelId="{A18F86B4-0A2D-43A0-A90F-721F62564F50}" type="presParOf" srcId="{A5679ED2-ABEB-4E4A-ADFD-9F92D8B69826}" destId="{E6775E12-33AD-4E67-9F0E-4F2C24F05F7E}" srcOrd="8" destOrd="0" presId="urn:microsoft.com/office/officeart/2005/8/layout/gear1"/>
    <dgm:cxn modelId="{FAF809CA-8263-4843-9B44-D9E027633ACE}" type="presParOf" srcId="{A5679ED2-ABEB-4E4A-ADFD-9F92D8B69826}" destId="{82751D14-8D8B-465C-8741-F36FDC3779E4}" srcOrd="9" destOrd="0" presId="urn:microsoft.com/office/officeart/2005/8/layout/gear1"/>
    <dgm:cxn modelId="{F2E32C50-0B7B-41F7-AD15-5CCDE3E37827}" type="presParOf" srcId="{A5679ED2-ABEB-4E4A-ADFD-9F92D8B69826}" destId="{2BE324CE-194B-40AA-8622-BADAC9E75979}" srcOrd="10" destOrd="0" presId="urn:microsoft.com/office/officeart/2005/8/layout/gear1"/>
    <dgm:cxn modelId="{19D9F363-0B6E-4797-A989-EA0E9B02AC98}" type="presParOf" srcId="{A5679ED2-ABEB-4E4A-ADFD-9F92D8B69826}" destId="{953505D8-35A6-48AE-90AD-7ED1E6820D28}" srcOrd="11" destOrd="0" presId="urn:microsoft.com/office/officeart/2005/8/layout/gear1"/>
    <dgm:cxn modelId="{57C58CFE-E718-4A17-95A4-5E6D8B5272D5}" type="presParOf" srcId="{A5679ED2-ABEB-4E4A-ADFD-9F92D8B69826}" destId="{A79B0903-4546-4644-9BFD-DC33997223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8AA57-E433-4180-8703-BBC6DE7C2837}">
      <dsp:nvSpPr>
        <dsp:cNvPr id="0" name=""/>
        <dsp:cNvSpPr/>
      </dsp:nvSpPr>
      <dsp:spPr>
        <a:xfrm rot="5400000">
          <a:off x="4772633" y="-1799341"/>
          <a:ext cx="1141857" cy="5029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Обеспечение устойчивого роста сельской экономики и повышение эффективности сельского хозяйства</a:t>
          </a:r>
        </a:p>
      </dsp:txBody>
      <dsp:txXfrm rot="-5400000">
        <a:off x="2828945" y="200088"/>
        <a:ext cx="4973494" cy="1030375"/>
      </dsp:txXfrm>
    </dsp:sp>
    <dsp:sp modelId="{B4701805-9A17-4F02-86E8-91A28781D94D}">
      <dsp:nvSpPr>
        <dsp:cNvPr id="0" name=""/>
        <dsp:cNvSpPr/>
      </dsp:nvSpPr>
      <dsp:spPr>
        <a:xfrm>
          <a:off x="0" y="1614"/>
          <a:ext cx="2828944" cy="1427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Экономическая</a:t>
          </a:r>
        </a:p>
      </dsp:txBody>
      <dsp:txXfrm>
        <a:off x="69676" y="71290"/>
        <a:ext cx="2689592" cy="1287970"/>
      </dsp:txXfrm>
    </dsp:sp>
    <dsp:sp modelId="{21DCBE19-1625-4DE2-97D2-3736D09BDC11}">
      <dsp:nvSpPr>
        <dsp:cNvPr id="0" name=""/>
        <dsp:cNvSpPr/>
      </dsp:nvSpPr>
      <dsp:spPr>
        <a:xfrm rot="5400000">
          <a:off x="4772633" y="-300653"/>
          <a:ext cx="1141857" cy="5029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Повышение уровня и качества жизни сельского населения, сохранение и приумножение культурного потенциала села</a:t>
          </a:r>
        </a:p>
      </dsp:txBody>
      <dsp:txXfrm rot="-5400000">
        <a:off x="2828945" y="1698776"/>
        <a:ext cx="4973494" cy="1030375"/>
      </dsp:txXfrm>
    </dsp:sp>
    <dsp:sp modelId="{60B0E496-8D55-42EA-B060-58AB9122BF46}">
      <dsp:nvSpPr>
        <dsp:cNvPr id="0" name=""/>
        <dsp:cNvSpPr/>
      </dsp:nvSpPr>
      <dsp:spPr>
        <a:xfrm>
          <a:off x="0" y="1500303"/>
          <a:ext cx="2828944" cy="1427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Социальная</a:t>
          </a:r>
        </a:p>
      </dsp:txBody>
      <dsp:txXfrm>
        <a:off x="69676" y="1569979"/>
        <a:ext cx="2689592" cy="1287970"/>
      </dsp:txXfrm>
    </dsp:sp>
    <dsp:sp modelId="{88E1A74B-34B5-4208-B8B5-1FE814084818}">
      <dsp:nvSpPr>
        <dsp:cNvPr id="0" name=""/>
        <dsp:cNvSpPr/>
      </dsp:nvSpPr>
      <dsp:spPr>
        <a:xfrm rot="5400000">
          <a:off x="4274475" y="1550698"/>
          <a:ext cx="2127737" cy="5024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Обеспечение естественного развития экосистем, сохранение и восстановление уникальных природных комплексов при решении территориальных проблем</a:t>
          </a:r>
        </a:p>
      </dsp:txBody>
      <dsp:txXfrm rot="-5400000">
        <a:off x="2826182" y="3102859"/>
        <a:ext cx="4920455" cy="1920001"/>
      </dsp:txXfrm>
    </dsp:sp>
    <dsp:sp modelId="{1CD3B3B7-581E-4E78-8B34-81D4AE3C93C6}">
      <dsp:nvSpPr>
        <dsp:cNvPr id="0" name=""/>
        <dsp:cNvSpPr/>
      </dsp:nvSpPr>
      <dsp:spPr>
        <a:xfrm>
          <a:off x="0" y="3349199"/>
          <a:ext cx="2826182" cy="1427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Природно-экологическая</a:t>
          </a:r>
        </a:p>
      </dsp:txBody>
      <dsp:txXfrm>
        <a:off x="69676" y="3418875"/>
        <a:ext cx="2686830" cy="128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D6C9-B314-4716-ABE7-3359BB13D4BD}">
      <dsp:nvSpPr>
        <dsp:cNvPr id="0" name=""/>
        <dsp:cNvSpPr/>
      </dsp:nvSpPr>
      <dsp:spPr>
        <a:xfrm>
          <a:off x="3071841" y="1500177"/>
          <a:ext cx="1811881" cy="1655510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Внебюджетные инвестиции</a:t>
          </a:r>
        </a:p>
      </dsp:txBody>
      <dsp:txXfrm>
        <a:off x="3424423" y="1887972"/>
        <a:ext cx="1106717" cy="850967"/>
      </dsp:txXfrm>
    </dsp:sp>
    <dsp:sp modelId="{0C1C8992-30D1-443F-949F-B3249AEBCE23}">
      <dsp:nvSpPr>
        <dsp:cNvPr id="0" name=""/>
        <dsp:cNvSpPr/>
      </dsp:nvSpPr>
      <dsp:spPr>
        <a:xfrm flipV="1">
          <a:off x="1648617" y="2047041"/>
          <a:ext cx="387778" cy="762212"/>
        </a:xfrm>
        <a:prstGeom prst="circularArrow">
          <a:avLst>
            <a:gd name="adj1" fmla="val 4878"/>
            <a:gd name="adj2" fmla="val 312630"/>
            <a:gd name="adj3" fmla="val 3138801"/>
            <a:gd name="adj4" fmla="val 15226575"/>
            <a:gd name="adj5" fmla="val 569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7CBFB-E16C-4485-97BB-290AE3F3BD93}">
      <dsp:nvSpPr>
        <dsp:cNvPr id="0" name=""/>
        <dsp:cNvSpPr/>
      </dsp:nvSpPr>
      <dsp:spPr>
        <a:xfrm>
          <a:off x="2857533" y="5"/>
          <a:ext cx="2813793" cy="281379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мелиоративным фондом страны</a:t>
          </a:r>
        </a:p>
      </dsp:txBody>
      <dsp:txXfrm>
        <a:off x="3423231" y="659123"/>
        <a:ext cx="1682397" cy="1446347"/>
      </dsp:txXfrm>
    </dsp:sp>
    <dsp:sp modelId="{8A18D8AE-0B16-4DAD-B4B9-9A591F2E6859}">
      <dsp:nvSpPr>
        <dsp:cNvPr id="0" name=""/>
        <dsp:cNvSpPr/>
      </dsp:nvSpPr>
      <dsp:spPr>
        <a:xfrm>
          <a:off x="1643066" y="1857390"/>
          <a:ext cx="2046395" cy="2046395"/>
        </a:xfrm>
        <a:prstGeom prst="gear6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Региональ-ные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ресурсы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8252" y="2375690"/>
        <a:ext cx="1016023" cy="1009795"/>
      </dsp:txXfrm>
    </dsp:sp>
    <dsp:sp modelId="{078F9F30-8991-453A-A05F-3D19AC149585}">
      <dsp:nvSpPr>
        <dsp:cNvPr id="0" name=""/>
        <dsp:cNvSpPr/>
      </dsp:nvSpPr>
      <dsp:spPr>
        <a:xfrm rot="20700000">
          <a:off x="4511584" y="2297017"/>
          <a:ext cx="2005049" cy="2005049"/>
        </a:xfrm>
        <a:prstGeom prst="gear6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 ресурсы</a:t>
          </a:r>
        </a:p>
      </dsp:txBody>
      <dsp:txXfrm rot="-20700000">
        <a:off x="4951351" y="2736783"/>
        <a:ext cx="1125517" cy="1125517"/>
      </dsp:txXfrm>
    </dsp:sp>
    <dsp:sp modelId="{2BE324CE-194B-40AA-8622-BADAC9E75979}">
      <dsp:nvSpPr>
        <dsp:cNvPr id="0" name=""/>
        <dsp:cNvSpPr/>
      </dsp:nvSpPr>
      <dsp:spPr>
        <a:xfrm rot="18370030">
          <a:off x="2223591" y="4853931"/>
          <a:ext cx="291121" cy="524112"/>
        </a:xfrm>
        <a:prstGeom prst="circularArrow">
          <a:avLst>
            <a:gd name="adj1" fmla="val 4688"/>
            <a:gd name="adj2" fmla="val 299029"/>
            <a:gd name="adj3" fmla="val 2534513"/>
            <a:gd name="adj4" fmla="val 15822305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505D8-35A6-48AE-90AD-7ED1E6820D28}">
      <dsp:nvSpPr>
        <dsp:cNvPr id="0" name=""/>
        <dsp:cNvSpPr/>
      </dsp:nvSpPr>
      <dsp:spPr>
        <a:xfrm rot="21392402">
          <a:off x="1291020" y="1576767"/>
          <a:ext cx="2616827" cy="26168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B0903-4546-4644-9BFD-DC3399722303}">
      <dsp:nvSpPr>
        <dsp:cNvPr id="0" name=""/>
        <dsp:cNvSpPr/>
      </dsp:nvSpPr>
      <dsp:spPr>
        <a:xfrm rot="675787">
          <a:off x="2605813" y="-394561"/>
          <a:ext cx="2821467" cy="28214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0.15044</cdr:x>
      <cdr:y>0.90278</cdr:y>
    </cdr:from>
    <cdr:to>
      <cdr:x>0.23009</cdr:x>
      <cdr:y>0.96944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46" y="4643470"/>
          <a:ext cx="642942" cy="342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0.92035</cdr:x>
      <cdr:y>0.90278</cdr:y>
    </cdr:from>
    <cdr:to>
      <cdr:x>1</cdr:x>
      <cdr:y>0.96944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429552" y="4643470"/>
          <a:ext cx="642942" cy="342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2150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451A-8D33-4DEA-85E2-18B9CA7A42A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0C66-79F1-4FA2-A022-7FD3AEBF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C39ACA-AB97-411F-B213-E1AF1F62315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3625"/>
            <a:ext cx="2957512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6AF32C9-17C2-49EC-965D-F66470425E8A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84613" y="8683625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3B6EBBC-6F75-4FFC-952D-D4E9990A8B17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3625"/>
            <a:ext cx="2960687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0F8116F-94D7-48A9-A2E8-CE63E75B19F9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84613" y="8683625"/>
            <a:ext cx="296703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E6F829C-B5D6-4D65-BFE3-842A93837D7A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84613" y="8683625"/>
            <a:ext cx="297021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C38B5F8-E8DC-483B-9CE6-E31E049F73DE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84613" y="8683625"/>
            <a:ext cx="2971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49F2DBD-0744-42EC-AE7F-FC731A7B0165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9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3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EAF352-F2D4-4717-8513-C930EA7075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A210F-05B1-43F6-90D0-46C40A25F734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3625"/>
            <a:ext cx="2957512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E796C0B-C0D0-45E4-828E-4132E77F7837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84613" y="8683625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481066F-8AD1-4AFD-9E4C-3D0035189999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3625"/>
            <a:ext cx="2960687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B46A102-13C0-4EB3-93B5-EBCCA72893B3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84613" y="8683625"/>
            <a:ext cx="296703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4E6DBFC-4E0D-4367-A29D-AAA2473A3CFC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84613" y="8683625"/>
            <a:ext cx="297021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1764EAB-B7D3-4E2C-A451-7B17CD11C54C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84613" y="8683625"/>
            <a:ext cx="2971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60650D0-4B2F-4564-AB00-61C9BDAD24D5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9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3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ru/url?sa=i&amp;rct=j&amp;q=&amp;esrc=s&amp;source=images&amp;cd=&amp;cad=rja&amp;uact=8&amp;ved=0ahUKEwinydj96cXOAhXLFCwKHS0QDFsQjRwIBw&amp;url=http://www.mapsmaps.ru/nogeografic/economic-maps/karta-vodnyx-resursov-rossijskoj-federacii.html&amp;psig=AFQjCNF3Pkgi-f4KuTNMj9haFnaCCWXs1g&amp;ust=147143319949579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google.ru/url?sa=i&amp;rct=j&amp;q=&amp;esrc=s&amp;source=images&amp;cd=&amp;cad=rja&amp;uact=8&amp;ved=0ahUKEwjaqKec6sXOAhVC1ywKHZfbBzkQjRwIBw&amp;url=https://geographyofrussia.com/problemy-vodnyx-resursov-rossii/&amp;psig=AFQjCNF3Pkgi-f4KuTNMj9haFnaCCWXs1g&amp;ust=1471433199495799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ru/url?sa=i&amp;rct=j&amp;q=&amp;esrc=s&amp;source=images&amp;cd=&amp;cad=rja&amp;uact=8&amp;ved=0ahUKEwjU3rf6xcvQAhUJVSwKHXETBcIQjRwIBw&amp;url=http://www.liveinternet.ru/tags/%EF%EE%EB%E5+%EF%F8%E5%ED%E8%F6%FB+%F4%EE%F2%EE/&amp;psig=AFQjCNEOq-jPC1iGgYdQl848rTfgOPJu7A&amp;ust=148042578133362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ru/url?sa=i&amp;rct=j&amp;q=&amp;esrc=s&amp;source=images&amp;cd=&amp;cad=rja&amp;uact=8&amp;ved=0CAcQjRw&amp;url=http://assalam.ru/content/story/2611&amp;ei=G6tuVcrEF6iAzAPP8YHIAQ&amp;bvm=bv.94911696,d.bGQ&amp;psig=AFQjCNGiSOm4RMgye5qS5BD3rMKuBH6xnA&amp;ust=1433402509444621" TargetMode="External"/><Relationship Id="rId7" Type="http://schemas.openxmlformats.org/officeDocument/2006/relationships/hyperlink" Target="http://www.google.ru/url?sa=i&amp;rct=j&amp;q=&amp;esrc=s&amp;source=images&amp;cd=&amp;cad=rja&amp;uact=8&amp;ved=0CAcQjRw&amp;url=http://prot-school-1.ucoz.ru/index/semja_i_semejnye_cennosti/0-9&amp;ei=dqxuVcD9DMTLyAO4oYPYCw&amp;bvm=bv.94911696,d.bGQ&amp;psig=AFQjCNFPcs8VtwidoRcnHnJo4PJXLVvIig&amp;ust=143340285603362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google.ru/url?sa=i&amp;rct=j&amp;q=&amp;esrc=s&amp;source=images&amp;cd=&amp;cad=rja&amp;uact=8&amp;ved=0CAcQjRw&amp;url=http://s13bar-ab.narod.ru/&amp;ei=IqxuVeHQOuLOygP1_4DIBA&amp;bvm=bv.94911696,d.bGQ&amp;psig=AFQjCNHEQ3ZmzNiqkcCMaLEJZz2mclmHaw&amp;ust=1433402674160013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www.detstvo-vrn.ru/family_forms/foster_famil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0ahUKEwjw36SxzuvRAhUJJJoKHeaJDr0QjRwIBw&amp;url=http://www.voproshayka.ru/budni-kopirajtera/chto-takoe-stop-slova.html&amp;psig=AFQjCNGAng86vNrxmI09tcrmYvMi62EK0A&amp;ust=1485925496090937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3429000"/>
            <a:ext cx="2286016" cy="253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WordArt 3"/>
          <p:cNvSpPr>
            <a:spLocks noChangeArrowheads="1" noChangeShapeType="1" noTextEdit="1"/>
          </p:cNvSpPr>
          <p:nvPr/>
        </p:nvSpPr>
        <p:spPr bwMode="auto">
          <a:xfrm>
            <a:off x="357158" y="1142984"/>
            <a:ext cx="7286676" cy="3571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О приоритетной роли мелиорации </a:t>
            </a:r>
          </a:p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земель, используемых для ведения </a:t>
            </a:r>
          </a:p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сельского хозяйства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2132" y="5778601"/>
            <a:ext cx="3571868" cy="1079399"/>
          </a:xfrm>
          <a:prstGeom prst="rect">
            <a:avLst/>
          </a:prstGeom>
          <a:gradFill rotWithShape="0">
            <a:gsLst>
              <a:gs pos="0">
                <a:srgbClr val="E0FFF4"/>
              </a:gs>
              <a:gs pos="100000">
                <a:srgbClr val="90FFDA"/>
              </a:gs>
            </a:gsLst>
            <a:lin ang="16200000" scaled="1"/>
          </a:gradFill>
          <a:ln w="9360">
            <a:noFill/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i="1" dirty="0">
                <a:solidFill>
                  <a:srgbClr val="000000"/>
                </a:solidFill>
                <a:cs typeface="+mn-cs"/>
              </a:rPr>
              <a:t>В.В. Мелихов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i="1" dirty="0">
                <a:solidFill>
                  <a:srgbClr val="000000"/>
                </a:solidFill>
                <a:cs typeface="+mn-cs"/>
              </a:rPr>
              <a:t>директор ФГБНУ ВНИИОЗ,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i="1" dirty="0">
                <a:solidFill>
                  <a:srgbClr val="000000"/>
                </a:solidFill>
                <a:cs typeface="+mn-cs"/>
              </a:rPr>
              <a:t>член-корреспондент Российской академии наук,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i="1" dirty="0">
                <a:solidFill>
                  <a:srgbClr val="000000"/>
                </a:solidFill>
                <a:cs typeface="+mn-cs"/>
              </a:rPr>
              <a:t>доктор сельскохозяйственных наук,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i="1" dirty="0">
                <a:solidFill>
                  <a:srgbClr val="000000"/>
                </a:solidFill>
                <a:cs typeface="+mn-cs"/>
              </a:rPr>
              <a:t>заслуженный работник сельского хозяйства РФ</a:t>
            </a:r>
            <a:endParaRPr lang="ru-RU" sz="1600" b="1" i="1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57422" y="928670"/>
            <a:ext cx="5343508" cy="5714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Средний  многолетний сток  рек России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6597650"/>
            <a:ext cx="2749550" cy="26035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+mj-ea"/>
                <a:cs typeface="Times New Roman" pitchFamily="18" charset="0"/>
              </a:rPr>
              <a:t>Источник: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http:// </a:t>
            </a:r>
            <a:r>
              <a:rPr lang="en-US" sz="1200" b="1" dirty="0">
                <a:latin typeface="Times New Roman" pitchFamily="18" charset="0"/>
                <a:ea typeface="+mj-ea"/>
                <a:cs typeface="Times New Roman" pitchFamily="18" charset="0"/>
              </a:rPr>
              <a:t>www. mapsmaps.ru</a:t>
            </a:r>
            <a:endParaRPr lang="ru-RU" sz="1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8675688" y="1889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0245" name="Picture 8" descr="http://www.mapsmaps.ru/wp-content/uploads/2013/04/russia-water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934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572000"/>
            <a:ext cx="29987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786563" y="6572250"/>
            <a:ext cx="2071687" cy="214313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+mj-ea"/>
                <a:cs typeface="Times New Roman" pitchFamily="18" charset="0"/>
              </a:rPr>
              <a:t>Р. Волга, г. Волгоград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786" y="142857"/>
            <a:ext cx="777240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Дальнесрочные ориентиры организации задач мелиоративной науки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690505"/>
            <a:ext cx="8215370" cy="1024643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Многие из основных производящих продовольствие регионов мира по прогнозам станут значительно засушливее;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В глобальном масштабе осадков будет больше;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Более высокая температура будет причиной сокращения стоков;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Несколько водных территорий станут суше (Средиземноморье, юг Южной Америки, север Бразилии, запад и юг Африки)</a:t>
            </a:r>
          </a:p>
        </p:txBody>
      </p:sp>
      <p:pic>
        <p:nvPicPr>
          <p:cNvPr id="9218" name="Picture 2" descr="ftp://ftp.ucar.edu/communications/trendMaps_NewsRele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8104414" cy="415479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71546"/>
            <a:ext cx="892971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предстоящие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годы непосредственно под угрозой будут находиться пресные водные ресурсы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597352"/>
            <a:ext cx="821537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Источник: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http://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www. ecoclimax.com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188640"/>
            <a:ext cx="40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142852"/>
            <a:ext cx="777240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Дальнесрочные ориентиры организации задач мелиоративной науки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5589588"/>
            <a:ext cx="8002587" cy="10080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Водосборный бассейн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(также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водосборная площадь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водосбор)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— территория земной поверхности, с которой все поверхностные и грунтовые воды стекаются в данный водоем или водоток, включая различные его притоки.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Водосборные бассейны не зависят от административных границ;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Общий подход должен быть организован на соответствующем уровне бассейнов рек, озер и водоносных горизонтов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728502" y="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7172" name="Picture 2" descr="https://upload.wikimedia.org/wikipedia/commons/b/b1/Ocean_drain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239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0825" y="6597650"/>
            <a:ext cx="8215313" cy="2603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ea typeface="+mj-ea"/>
                <a:cs typeface="Times New Roman" pitchFamily="18" charset="0"/>
              </a:rPr>
              <a:t>Источник: </a:t>
            </a:r>
            <a:r>
              <a:rPr lang="en-US" sz="1200" b="1" dirty="0">
                <a:latin typeface="Times New Roman" pitchFamily="18" charset="0"/>
                <a:ea typeface="+mj-ea"/>
                <a:cs typeface="Times New Roman" pitchFamily="18" charset="0"/>
              </a:rPr>
              <a:t>https://ru.wikipedia.org/wiki/</a:t>
            </a:r>
            <a:r>
              <a:rPr lang="ru-RU" sz="1200" b="1" dirty="0" err="1">
                <a:latin typeface="Times New Roman" pitchFamily="18" charset="0"/>
                <a:ea typeface="+mj-ea"/>
                <a:cs typeface="Times New Roman" pitchFamily="18" charset="0"/>
              </a:rPr>
              <a:t>Водосборный_бассейн</a:t>
            </a:r>
            <a:r>
              <a:rPr lang="ru-RU" sz="1200" b="1" dirty="0">
                <a:latin typeface="Times New Roman" pitchFamily="18" charset="0"/>
                <a:ea typeface="+mj-ea"/>
                <a:cs typeface="Times New Roman" pitchFamily="18" charset="0"/>
              </a:rPr>
              <a:t>; </a:t>
            </a:r>
            <a:r>
              <a:rPr lang="en-US" sz="1200" b="1" dirty="0">
                <a:latin typeface="Times New Roman" pitchFamily="18" charset="0"/>
                <a:ea typeface="+mj-ea"/>
                <a:cs typeface="Times New Roman" pitchFamily="18" charset="0"/>
              </a:rPr>
              <a:t>kttp://www.ns.mitts.rssi.ru</a:t>
            </a:r>
            <a:r>
              <a:rPr lang="ru-RU" sz="1200" b="1" dirty="0">
                <a:latin typeface="Times New Roman" pitchFamily="18" charset="0"/>
                <a:ea typeface="+mj-ea"/>
                <a:cs typeface="Times New Roman" pitchFamily="18" charset="0"/>
              </a:rPr>
              <a:t>; материалы ФГБНУ ВНИАЛМИ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928670"/>
            <a:ext cx="4143404" cy="2989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Карта водосборных бассейнов Мирового океана</a:t>
            </a:r>
          </a:p>
        </p:txBody>
      </p:sp>
      <p:pic>
        <p:nvPicPr>
          <p:cNvPr id="9" name="Picture 2" descr="ТимР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95" y="3929066"/>
            <a:ext cx="4042209" cy="16350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77" name="Picture 28" descr="к002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13" y="3786190"/>
            <a:ext cx="1643074" cy="1840722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643174" y="3571876"/>
            <a:ext cx="3429000" cy="3587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Водосборные бассейны России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951" y="5357826"/>
            <a:ext cx="1776413" cy="25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Часть бассейна р. Волги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367487" y="5286388"/>
            <a:ext cx="1633537" cy="25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Волгоградская область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5786" y="71419"/>
            <a:ext cx="777240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Дальнесрочные ориентиры организации задач мелиоративной науки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14938" y="928671"/>
            <a:ext cx="4129062" cy="285751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Потенциальный запас водных ресурсов России</a:t>
            </a:r>
          </a:p>
        </p:txBody>
      </p:sp>
      <p:pic>
        <p:nvPicPr>
          <p:cNvPr id="19" name="Picture 10" descr="https://geographyofrussia.com/wp-content/uploads/2014/09/image0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35458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Прямоугольник 12"/>
          <p:cNvSpPr>
            <a:spLocks noChangeArrowheads="1"/>
          </p:cNvSpPr>
          <p:nvPr/>
        </p:nvSpPr>
        <p:spPr bwMode="auto">
          <a:xfrm>
            <a:off x="285720" y="1142984"/>
            <a:ext cx="86439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Чтобы закрыть внутреннюю потребность в зерне, с учетом роста производства молока, мяса, чтобы закрепить за страной статус одного из ведущих экспортеров на мировом рынке, необходимо поднять урожайность на 2,5-3,0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/га и довести устойчивый валовой сбор до 120-125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тонн. Такое возможно только при наличии в структуре пашни 10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га площади орошаемых земель и 8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га осушаемых.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715404" y="14285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13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2844" y="2571744"/>
            <a:ext cx="8001056" cy="3000396"/>
          </a:xfrm>
          <a:prstGeom prst="straightConnector1">
            <a:avLst/>
          </a:prstGeom>
          <a:ln w="76200">
            <a:solidFill>
              <a:srgbClr val="BF9E1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357222" y="3214686"/>
            <a:ext cx="9840643" cy="584775"/>
          </a:xfrm>
          <a:prstGeom prst="rect">
            <a:avLst/>
          </a:prstGeom>
          <a:noFill/>
          <a:scene3d>
            <a:camera prst="isometricTopUp">
              <a:rot lat="19476224" lon="18883146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рост урожайности зерна на 2,5-3,0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pic>
        <p:nvPicPr>
          <p:cNvPr id="80898" name="Picture 2" descr="Картинки по запросу поле пшениц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9028"/>
            <a:ext cx="4429124" cy="276899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14348" y="142852"/>
            <a:ext cx="777240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Среднесрочные ориентиры организации задач мелиоративной науки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увеличения оросительной техники для расчетного орошаемого поля России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8728075" y="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14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42910" y="1714464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8426450" y="5643563"/>
            <a:ext cx="71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24582" name="Picture 4" descr="http://assalam.ru/sites/default/files/img/story/380/shkol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214938"/>
            <a:ext cx="968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http://s13bar-ab.narod.ru/image/famil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203825"/>
            <a:ext cx="7858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album.foto.ru/photos/or/166481/176754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5237163"/>
            <a:ext cx="93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http://www.detstvo-vrn.ru/images/cms/img/Formy_semya/4527066329_313x23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214938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4857750" y="4429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Поколения</a:t>
            </a: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2214563" y="4929188"/>
            <a:ext cx="687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Первое</a:t>
            </a: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4189413" y="4929188"/>
            <a:ext cx="668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Второе</a:t>
            </a:r>
          </a:p>
        </p:txBody>
      </p:sp>
      <p:sp>
        <p:nvSpPr>
          <p:cNvPr id="24589" name="TextBox 20"/>
          <p:cNvSpPr txBox="1">
            <a:spLocks noChangeArrowheads="1"/>
          </p:cNvSpPr>
          <p:nvPr/>
        </p:nvSpPr>
        <p:spPr bwMode="auto">
          <a:xfrm>
            <a:off x="6215063" y="4929188"/>
            <a:ext cx="661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Третье</a:t>
            </a:r>
          </a:p>
        </p:txBody>
      </p:sp>
      <p:sp>
        <p:nvSpPr>
          <p:cNvPr id="24590" name="TextBox 21"/>
          <p:cNvSpPr txBox="1">
            <a:spLocks noChangeArrowheads="1"/>
          </p:cNvSpPr>
          <p:nvPr/>
        </p:nvSpPr>
        <p:spPr bwMode="auto">
          <a:xfrm>
            <a:off x="7572375" y="4929188"/>
            <a:ext cx="89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Четвертое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14348" y="142852"/>
            <a:ext cx="777240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5A278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Краткосрочные ориентиры организации задач мелиоративной науки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2667000"/>
            <a:ext cx="9525" cy="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35" y="428604"/>
            <a:ext cx="4903787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9" b="-664"/>
          <a:stretch>
            <a:fillRect/>
          </a:stretch>
        </p:blipFill>
        <p:spPr bwMode="auto">
          <a:xfrm>
            <a:off x="4097369" y="642918"/>
            <a:ext cx="20701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857784" y="2655913"/>
            <a:ext cx="4286248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7030A0"/>
                </a:solidFill>
              </a:rPr>
              <a:t>ГОСУДАРСТВЕННАЯ ПРОГРАММА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7030A0"/>
                </a:solidFill>
              </a:rPr>
              <a:t>развития сельского хозяйства и регулирования рынков сельскохозяйственной продукции, сырья и продовольствия на 2013-2020 годы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572132" y="4156111"/>
            <a:ext cx="25717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7030A0"/>
                </a:solidFill>
              </a:rPr>
              <a:t>УТВЕРЖДЕНА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7030A0"/>
                </a:solidFill>
              </a:rPr>
              <a:t>Постановлением Правительства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7030A0"/>
                </a:solidFill>
              </a:rPr>
              <a:t>РФ от 14.07.2012 г. № 717</a:t>
            </a: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8728502" y="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15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2513037"/>
            <a:ext cx="3071802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7030A0"/>
                </a:solidFill>
              </a:rPr>
              <a:t>Научно-исследовательские учреждения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7030A0"/>
                </a:solidFill>
              </a:rPr>
              <a:t>Отделения сельскохозяйственных наук Российской академии наук,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7030A0"/>
                </a:solidFill>
              </a:rPr>
              <a:t>подведомственные ФАНО России</a:t>
            </a:r>
          </a:p>
        </p:txBody>
      </p:sp>
      <p:sp>
        <p:nvSpPr>
          <p:cNvPr id="3074" name="AutoShape 2" descr="Картинки по запросу стоп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стоп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стоп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441599"/>
            <a:ext cx="2416161" cy="24161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Амфитеатр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30"/>
            <a:ext cx="9144000" cy="69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85720" y="5214950"/>
            <a:ext cx="5195893" cy="500066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Благодарю за внимание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762507"/>
            <a:ext cx="3143240" cy="20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428604"/>
            <a:ext cx="6655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Глобальные и национальные вызовы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715404" y="14285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789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Источник: НИУ ВШЭ,  «Прогноз научно-технологического развития АПК как инструмент государственного управления 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сфере науки, технологий и инноваций», 2016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/>
          <a:stretch>
            <a:fillRect/>
          </a:stretch>
        </p:blipFill>
        <p:spPr bwMode="auto">
          <a:xfrm>
            <a:off x="214282" y="928670"/>
            <a:ext cx="8715404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85786" y="1397000"/>
          <a:ext cx="78581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76456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42918"/>
            <a:ext cx="6655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Триада устойчивого развития: учет экономических, социальных и экологических интересов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2667000"/>
            <a:ext cx="9525" cy="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0"/>
            <a:ext cx="4903787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9" b="-664"/>
          <a:stretch>
            <a:fillRect/>
          </a:stretch>
        </p:blipFill>
        <p:spPr bwMode="auto">
          <a:xfrm>
            <a:off x="928688" y="214313"/>
            <a:ext cx="20701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786314" y="3357562"/>
            <a:ext cx="4357686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ФЕДЕРАЛЬНАЯ ЦЕЛЕВАЯ ПРОГРАММА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«Развитие мелиорации земель сельскохозяйственного назначения России на 2014-2020 годы»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УТВЕРЖДЕНА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Постановлением Правительства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РФ от 12.10.2013 г. № 922</a:t>
            </a:r>
            <a:endParaRPr lang="ru-RU" sz="1600" b="1" dirty="0">
              <a:solidFill>
                <a:srgbClr val="7030A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714480" y="2857496"/>
            <a:ext cx="25717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8715404" y="14285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4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4283" y="3500438"/>
            <a:ext cx="3714776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ФЕДЕРАЛЬНАЯ ЦЕЛЕВАЯ ПРОГРАММА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7030A0"/>
                </a:solidFill>
              </a:rPr>
              <a:t>«Устойчивое развитие сельских территорий на 2014-2017 годы  и на период до 2020 года»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УТВЕРЖДЕНА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Постановлением Правительства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>
                <a:solidFill>
                  <a:srgbClr val="7030A0"/>
                </a:solidFill>
              </a:rPr>
              <a:t>РФ от 15.07.2013 г. № 598</a:t>
            </a:r>
            <a:endParaRPr lang="ru-RU" sz="1600" b="1" dirty="0">
              <a:solidFill>
                <a:srgbClr val="7030A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9" name="Picture 33" descr="http://astu.org/Content/UserImages/image/%D1%81%D0%BD%D0%B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071678"/>
            <a:ext cx="1714512" cy="122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Diagram group"/>
          <p:cNvGrpSpPr/>
          <p:nvPr/>
        </p:nvGrpSpPr>
        <p:grpSpPr>
          <a:xfrm>
            <a:off x="4000496" y="4143380"/>
            <a:ext cx="1143008" cy="1256031"/>
            <a:chOff x="1032621" y="1801342"/>
            <a:chExt cx="1398907" cy="1398907"/>
          </a:xfrm>
          <a:scene3d>
            <a:camera prst="isometricOffAxis2Left" zoom="95000"/>
            <a:lightRig rig="flat" dir="t"/>
          </a:scene3d>
        </p:grpSpPr>
        <p:sp>
          <p:nvSpPr>
            <p:cNvPr id="12" name="Овал 11"/>
            <p:cNvSpPr/>
            <p:nvPr/>
          </p:nvSpPr>
          <p:spPr>
            <a:xfrm>
              <a:off x="1032621" y="1801342"/>
              <a:ext cx="1398907" cy="1398907"/>
            </a:xfrm>
            <a:prstGeom prst="ellipse">
              <a:avLst/>
            </a:prstGeom>
            <a:blipFill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p3d z="5715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6456" y="1886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106" y="42860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Площадь орошаемых земель, необходимая для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обеспечения устойчивого развития сельского хозяйства засушливых регионов России, млн. га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857364"/>
          <a:ext cx="8466916" cy="3855744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569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 пригодных для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орошения земель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Обеспечено водными ресурсами поверхностного стока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Необходимо для устойчивого развития (0,2 &gt; С</a:t>
                      </a:r>
                      <a:r>
                        <a:rPr lang="en-US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&gt; 0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обеспечено водными ресурсами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17,58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11,98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10,13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2,03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1,78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Поволжский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Уральский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Западно-Сибирский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5,32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9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Восточно-Сибирский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Центрально-Черноземный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62204" marR="6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31" name="Group 79"/>
          <p:cNvGraphicFramePr>
            <a:graphicFrameLocks noGrp="1"/>
          </p:cNvGraphicFramePr>
          <p:nvPr/>
        </p:nvGraphicFramePr>
        <p:xfrm>
          <a:off x="285750" y="1714500"/>
          <a:ext cx="8643938" cy="3688080"/>
        </p:xfrm>
        <a:graphic>
          <a:graphicData uri="http://schemas.openxmlformats.org/drawingml/2006/table">
            <a:tbl>
              <a:tblPr/>
              <a:tblGrid>
                <a:gridCol w="25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осушаемых земель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вновь вводимые площади осушения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осушительных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действующие осушительные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Уральский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Сибирский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Дальневосточный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8106" y="42860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Площадь осушаемых земель, необходимая для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обеспечения устойчивого развития сельского хозяйства засушливых регионов России, тыс. га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1886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Мои рисунки\рож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683952"/>
            <a:ext cx="3041654" cy="21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F:\karto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786058"/>
            <a:ext cx="15167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C:\Documents and Settings\Вера\Мои документы\Мои рисунки\myas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71547"/>
            <a:ext cx="21717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786058"/>
            <a:ext cx="1428740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1165324" cy="3214686"/>
          </a:xfrm>
        </p:spPr>
      </p:pic>
      <p:sp>
        <p:nvSpPr>
          <p:cNvPr id="37897" name="Прямоугольник 11"/>
          <p:cNvSpPr>
            <a:spLocks noChangeArrowheads="1"/>
          </p:cNvSpPr>
          <p:nvPr/>
        </p:nvSpPr>
        <p:spPr bwMode="auto">
          <a:xfrm>
            <a:off x="103188" y="357188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Вклад  орошения  в обеспечение  продовольственной безопасности России</a:t>
            </a:r>
          </a:p>
        </p:txBody>
      </p:sp>
      <p:sp>
        <p:nvSpPr>
          <p:cNvPr id="25609" name="Прямоугольник 12"/>
          <p:cNvSpPr>
            <a:spLocks noChangeArrowheads="1"/>
          </p:cNvSpPr>
          <p:nvPr/>
        </p:nvSpPr>
        <p:spPr bwMode="auto">
          <a:xfrm>
            <a:off x="4643439" y="1000108"/>
            <a:ext cx="450056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Модернизация орошаемого земледелия  на  площади 10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га и осушаемого земледелия на площади 8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га обеспечит: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увеличение средней продуктивности кормовых культур на орошаемых землях до 7 тыс. к.ед.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1 га;</a:t>
            </a:r>
          </a:p>
          <a:p>
            <a:pPr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производство:</a:t>
            </a:r>
          </a:p>
          <a:p>
            <a:pPr>
              <a:buFont typeface="Arial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кормов (включая фуражное зерно) - 60 млн. т. к.ед.</a:t>
            </a:r>
          </a:p>
          <a:p>
            <a:pPr>
              <a:buFont typeface="Arial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мяса – 10,1 млн.т</a:t>
            </a:r>
          </a:p>
          <a:p>
            <a:pPr>
              <a:buFont typeface="Arial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риса -1,5 млн.т</a:t>
            </a:r>
          </a:p>
          <a:p>
            <a:pPr>
              <a:buFont typeface="Arial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овощей – 18,5 млн.т</a:t>
            </a:r>
          </a:p>
          <a:p>
            <a:pPr>
              <a:buFont typeface="Arial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плодов и ягод – 7,0 млн.т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715404" y="14285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7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85720" y="3786190"/>
            <a:ext cx="8001056" cy="2786082"/>
          </a:xfrm>
          <a:prstGeom prst="straightConnector1">
            <a:avLst/>
          </a:prstGeom>
          <a:ln w="76200">
            <a:solidFill>
              <a:srgbClr val="BF9E1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488" y="4572008"/>
            <a:ext cx="2860527" cy="584775"/>
          </a:xfrm>
          <a:prstGeom prst="rect">
            <a:avLst/>
          </a:prstGeom>
          <a:noFill/>
          <a:scene3d>
            <a:camera prst="isometricTopUp">
              <a:rot lat="19476224" lon="18883146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Экспорт зерна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2571736" cy="1712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714744" y="0"/>
          <a:ext cx="6215106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219130" y="1313408"/>
          <a:ext cx="7924902" cy="511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675688" y="188913"/>
            <a:ext cx="30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81675"/>
            <a:ext cx="3668713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33850"/>
            <a:ext cx="2071688" cy="158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0"/>
            <a:ext cx="20955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86380" y="6143644"/>
            <a:ext cx="385762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 Закон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«О мелиорации земель»</a:t>
            </a:r>
          </a:p>
        </p:txBody>
      </p:sp>
      <p:pic>
        <p:nvPicPr>
          <p:cNvPr id="8201" name="Picture 4" descr="Картинки по запросу гидротехнический канал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9" descr="http://mymoney.pro/wp-content/uploads/2012/08/x_a409ed0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000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6" descr="C:\Users\Ольга\Desktop\Business man holding money bag   Vector illustration of busi…   Flickr - Photo Sharing!_files\5771378657_452d91a9e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286125"/>
            <a:ext cx="1300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14348" y="4643446"/>
            <a:ext cx="8001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Интеграция  НИИ  различных  ведомств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715404" y="14285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9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4282" y="5309258"/>
            <a:ext cx="30718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«ВНИАЛМИ» +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«ПНИИЭМТ» +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ФГБНУ «НВ НИИСХ» 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ФНЦ агроэкологии РАН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4282" y="6357958"/>
            <a:ext cx="271464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00364" y="5309258"/>
            <a:ext cx="12144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00496" y="5237820"/>
            <a:ext cx="33575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ВНИИОЗ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«ВНИИГиМ»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«ВНИИМЗ»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ВНИИ «Радуга»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ФГБНУ 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РосНИИПМ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929454" y="5286388"/>
            <a:ext cx="22145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 Х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6084962" cy="407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214942" y="571480"/>
            <a:ext cx="3714744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З8 </a:t>
            </a:r>
            <a:r>
              <a:rPr lang="ru-RU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жителей сельской местности России ждут научного сопровождения мелиорации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14348" y="2428868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Регионы с ЧС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засухе в 2010 году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808</Words>
  <Application>Microsoft Office PowerPoint</Application>
  <PresentationFormat>Экран (4:3)</PresentationFormat>
  <Paragraphs>224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BatangChe</vt:lpstr>
      <vt:lpstr>Arial</vt:lpstr>
      <vt:lpstr>Arial Unicode MS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Многие из основных производящих продовольствие регионов мира по прогнозам станут значительно засушливее; - В глобальном масштабе осадков будет больше; - Более высокая температура будет причиной сокращения стоков; - Несколько водных территорий станут суше (Средиземноморье, юг Южной Америки, север Бразилии, запад и юг Африки)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Петровна</dc:creator>
  <cp:lastModifiedBy>User</cp:lastModifiedBy>
  <cp:revision>140</cp:revision>
  <dcterms:modified xsi:type="dcterms:W3CDTF">2017-10-17T07:33:13Z</dcterms:modified>
</cp:coreProperties>
</file>